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702" r:id="rId3"/>
  </p:sldMasterIdLst>
  <p:notesMasterIdLst>
    <p:notesMasterId r:id="rId14"/>
  </p:notesMasterIdLst>
  <p:handoutMasterIdLst>
    <p:handoutMasterId r:id="rId15"/>
  </p:handoutMasterIdLst>
  <p:sldIdLst>
    <p:sldId id="275" r:id="rId4"/>
    <p:sldId id="298" r:id="rId5"/>
    <p:sldId id="318" r:id="rId6"/>
    <p:sldId id="324" r:id="rId7"/>
    <p:sldId id="321" r:id="rId8"/>
    <p:sldId id="325" r:id="rId9"/>
    <p:sldId id="319" r:id="rId10"/>
    <p:sldId id="322" r:id="rId11"/>
    <p:sldId id="326" r:id="rId12"/>
    <p:sldId id="289" r:id="rId1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5" autoAdjust="0"/>
    <p:restoredTop sz="72177" autoAdjust="0"/>
  </p:normalViewPr>
  <p:slideViewPr>
    <p:cSldViewPr snapToGrid="0" snapToObjects="1">
      <p:cViewPr varScale="1">
        <p:scale>
          <a:sx n="65" d="100"/>
          <a:sy n="65" d="100"/>
        </p:scale>
        <p:origin x="21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09/09/2016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4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2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CEB2A-038C-4EFF-BE92-5E0974619DD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13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41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68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20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95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00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BD335C-7795-47A3-AF2C-544458E9FE28}" type="datetime1">
              <a:rPr lang="lv-LV" smtClean="0"/>
              <a:t>09.09.2016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245AC1-ECA0-4B6D-BB99-22DA1A1D53C0}" type="datetime1">
              <a:rPr lang="lv-LV" smtClean="0"/>
              <a:t>09.09.2016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1BECCC-7339-4DD6-94CE-7E776369EAE9}" type="datetime1">
              <a:rPr lang="lv-LV" smtClean="0"/>
              <a:t>09.09.2016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76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C685A28-3849-4710-86EB-8D9AFED14E84}" type="datetime1">
              <a:rPr lang="lv-LV" smtClean="0">
                <a:solidFill>
                  <a:prstClr val="black"/>
                </a:solidFill>
                <a:latin typeface="Calibri"/>
              </a:rPr>
              <a:t>09.09.2016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lv-LV">
                <a:solidFill>
                  <a:prstClr val="black"/>
                </a:solidFill>
                <a:latin typeface="Calibri"/>
              </a:rPr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50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8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C62687A-2A79-4A6D-A79E-B66F5A26FAFF}" type="datetime1">
              <a:rPr lang="lv-LV" smtClean="0">
                <a:solidFill>
                  <a:prstClr val="black"/>
                </a:solidFill>
                <a:latin typeface="Calibri"/>
              </a:rPr>
              <a:t>09.09.2016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lv-LV">
                <a:solidFill>
                  <a:prstClr val="black"/>
                </a:solidFill>
                <a:latin typeface="Calibri"/>
              </a:rPr>
              <a:t>NFI noslēguma sanāksme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70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BA5B5F7-E643-432F-9409-0AB069D2089E}" type="datetime1">
              <a:rPr lang="lv-LV" smtClean="0">
                <a:solidFill>
                  <a:prstClr val="black"/>
                </a:solidFill>
                <a:latin typeface="Calibri"/>
              </a:rPr>
              <a:t>09.09.2016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lv-LV">
                <a:solidFill>
                  <a:prstClr val="black"/>
                </a:solidFill>
                <a:latin typeface="Calibri"/>
              </a:rPr>
              <a:t>NFI noslēguma sanāksme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685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1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lv-LV"/>
              <a:t>Rediģēt šablona virsraksta stilu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93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6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B8B8D9-EFE7-4B49-9BA3-AC8CDED0A92B}" type="datetime1">
              <a:rPr lang="lv-LV" smtClean="0"/>
              <a:t>09.09.2016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lv-LV"/>
              <a:t>Rediģēt šablona virsraksta stilu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09/09/2016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585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09/09/2016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22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72D543-E8DF-40E5-A548-EC20D57F4D1F}" type="datetime1">
              <a:rPr lang="lv-LV" smtClean="0"/>
              <a:t>09.09.2016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139014-54DC-443E-8226-2F194EF9BE0D}" type="datetime1">
              <a:rPr lang="lv-LV" smtClean="0"/>
              <a:t>09.09.2016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013DB0-02A4-4981-8D44-E28450F0B5C1}" type="datetime1">
              <a:rPr lang="lv-LV" smtClean="0"/>
              <a:t>09.09.2016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F72D71-CE9B-464D-AE61-8583BCB589AB}" type="datetime1">
              <a:rPr lang="lv-LV" smtClean="0"/>
              <a:t>09.09.2016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9E4893-4953-4D10-88CD-DAEAEE7E4DB0}" type="datetime1">
              <a:rPr lang="lv-LV" smtClean="0"/>
              <a:t>09.09.2016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441AF0-9D5B-4F03-BD94-16EE17A297A5}" type="datetime1">
              <a:rPr lang="lv-LV" smtClean="0"/>
              <a:t>09.09.2016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E49702-A8E1-416F-8A44-6BCAC60AC1EB}" type="datetime1">
              <a:rPr lang="lv-LV" smtClean="0"/>
              <a:t>09.09.2016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NFI noslēguma sanāksme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11271" y="89344"/>
            <a:ext cx="1127456" cy="1127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0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is.lps.l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/>
          <p:cNvSpPr/>
          <p:nvPr/>
        </p:nvSpPr>
        <p:spPr>
          <a:xfrm>
            <a:off x="1142610" y="4165207"/>
            <a:ext cx="70742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Norvēģijas finanšu instrumenta 2009.-2014.gada perioda  programmas „Kapacitātes stiprināšana un institucionālā sadarbība starp Latvijas un Norvēģijas valsts institūcijām, vietējām un reģionālām iestādēm” iepriekš noteiktais projekts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5490F-43D6-4496-A131-E4F9AEA79BA9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7" name="Virsraksts 3"/>
          <p:cNvSpPr>
            <a:spLocks noGrp="1"/>
          </p:cNvSpPr>
          <p:nvPr>
            <p:ph type="ctrTitle"/>
          </p:nvPr>
        </p:nvSpPr>
        <p:spPr>
          <a:xfrm>
            <a:off x="868680" y="2109788"/>
            <a:ext cx="7140258" cy="1724025"/>
          </a:xfrm>
        </p:spPr>
        <p:txBody>
          <a:bodyPr>
            <a:noAutofit/>
          </a:bodyPr>
          <a:lstStyle/>
          <a:p>
            <a:pPr algn="l"/>
            <a:r>
              <a:rPr lang="lv-LV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Lietpratīga pārvaldība un Latvijas pašvaldību veiktspējas uzlabošana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56" y="5810990"/>
            <a:ext cx="423708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8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4372"/>
            <a:ext cx="8229600" cy="346179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lv-LV" b="1" dirty="0" err="1">
                <a:cs typeface="Tahoma Bold" panose="020B0804030504040204" pitchFamily="34" charset="0"/>
                <a:sym typeface="Tahoma Bold" panose="020B0804030504040204" pitchFamily="34" charset="0"/>
              </a:rPr>
              <a:t>Paldies</a:t>
            </a:r>
            <a:r>
              <a:rPr lang="en-US" altLang="lv-LV" b="1" dirty="0">
                <a:cs typeface="Tahoma Bold" panose="020B0804030504040204" pitchFamily="34" charset="0"/>
                <a:sym typeface="Tahoma Bold" panose="020B0804030504040204" pitchFamily="34" charset="0"/>
              </a:rPr>
              <a:t> par </a:t>
            </a:r>
            <a:r>
              <a:rPr lang="en-US" altLang="lv-LV" b="1" dirty="0" err="1">
                <a:cs typeface="Tahoma Bold" panose="020B0804030504040204" pitchFamily="34" charset="0"/>
                <a:sym typeface="Tahoma Bold" panose="020B0804030504040204" pitchFamily="34" charset="0"/>
              </a:rPr>
              <a:t>uzmanību</a:t>
            </a:r>
            <a:r>
              <a:rPr lang="en-US" altLang="lv-LV" b="1" dirty="0">
                <a:cs typeface="Tahoma Bold" panose="020B0804030504040204" pitchFamily="34" charset="0"/>
                <a:sym typeface="Tahoma Bold" panose="020B0804030504040204" pitchFamily="34" charset="0"/>
              </a:rPr>
              <a:t>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352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6195" y="1887794"/>
            <a:ext cx="8229600" cy="448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Projekta īstenošanas termiņš</a:t>
            </a:r>
          </a:p>
          <a:p>
            <a:pPr marL="0" indent="0">
              <a:buNone/>
            </a:pPr>
            <a:r>
              <a:rPr lang="lv-LV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2013.gada 10.decembris – 2016.gada 31.oktobris</a:t>
            </a:r>
          </a:p>
          <a:p>
            <a:pPr marL="0" indent="0">
              <a:buNone/>
            </a:pPr>
            <a:endParaRPr lang="lv-LV" sz="2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Projekta partneri</a:t>
            </a:r>
          </a:p>
          <a:p>
            <a:pPr marL="457200" lvl="0" indent="-457200">
              <a:buFontTx/>
              <a:buChar char="-"/>
            </a:pPr>
            <a:r>
              <a:rPr lang="lv-LV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Pašvaldību savienība (LPS)</a:t>
            </a:r>
          </a:p>
          <a:p>
            <a:pPr marL="457200" lvl="0" indent="-457200">
              <a:buFontTx/>
              <a:buChar char="-"/>
            </a:pPr>
            <a:r>
              <a:rPr lang="lv-LV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Norvēģijas Vietējo un reģionālo varas iestāžu asociācija (</a:t>
            </a:r>
            <a:r>
              <a:rPr lang="lv-LV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Kommunesektorens</a:t>
            </a:r>
            <a:r>
              <a:rPr lang="lv-LV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organisasjon</a:t>
            </a:r>
            <a:r>
              <a:rPr lang="lv-LV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KS)</a:t>
            </a:r>
          </a:p>
          <a:p>
            <a:pPr marL="457200" lvl="0" indent="-457200">
              <a:buFontTx/>
              <a:buChar char="-"/>
            </a:pPr>
            <a:r>
              <a:rPr lang="lv-LV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Valsts Reģionālās attīstības aģentūra (VRAA)</a:t>
            </a:r>
          </a:p>
          <a:p>
            <a:pPr marL="0" indent="0">
              <a:buNone/>
            </a:pPr>
            <a:endParaRPr lang="lv-LV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26501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Pašvaldības darba vadība, kas balstīta uz datu analīzi un informācijas par citu pašvaldību pieredzi problēmjautājumu risināšanā;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lv-LV" sz="2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Mācīšanās salīdzinot – process, kā uzlabot savu praktisko darbību, daloties zināšanās un informācijā.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lv-LV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1295400" y="482716"/>
            <a:ext cx="5829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/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</a:t>
            </a:r>
            <a:r>
              <a:rPr lang="lv-LV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zveidota «mācīties salīdzinot» sistēma</a:t>
            </a:r>
          </a:p>
          <a:p>
            <a:pPr marL="342900" indent="-342900">
              <a:buFont typeface="Arial" charset="0"/>
              <a:buNone/>
            </a:pPr>
            <a:endParaRPr lang="fr-FR" sz="28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3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73394" y="577866"/>
            <a:ext cx="6105832" cy="857234"/>
          </a:xfrm>
        </p:spPr>
        <p:txBody>
          <a:bodyPr/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Izveidoti 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pašvaldību sadarbības tīkli</a:t>
            </a:r>
            <a:endParaRPr lang="lv-LV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197100"/>
            <a:ext cx="8229600" cy="3775997"/>
          </a:xfrm>
        </p:spPr>
        <p:txBody>
          <a:bodyPr/>
          <a:lstStyle/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pašvaldību stratēģiskās vadīšanas tīkls (T1)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pašvaldību sociālā darba un veselības aprūpes pieejamības nodrošināšanas tīkls (T2)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pašvaldību sabiedrisko pakalpojumu un mājokļu politikas tīkls (T3)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pašvaldību izglītības un kultūras tīkls (T4)</a:t>
            </a:r>
          </a:p>
          <a:p>
            <a:pPr marL="914400" lvl="2" indent="0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7659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5232399" y="3040567"/>
            <a:ext cx="323301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ts val="1800"/>
              </a:spcBef>
            </a:pP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Darbam vienā vai vairākos sadarbības tīklos  iesaistījās 44 Latvijas pašvaldības</a:t>
            </a:r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alt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482716"/>
            <a:ext cx="5829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sz="2400" b="1" dirty="0"/>
              <a:t>	</a:t>
            </a: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ašvaldību sadarbības tīklu dalībnieki</a:t>
            </a:r>
            <a:endParaRPr lang="fr-FR" sz="28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Attēls 6" descr="C:\Users\zaned_000\Desktop\pasvaldibas_tik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9" y="3009900"/>
            <a:ext cx="4402280" cy="26034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7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681924"/>
            <a:ext cx="6220800" cy="701085"/>
          </a:xfrm>
        </p:spPr>
        <p:txBody>
          <a:bodyPr/>
          <a:lstStyle/>
          <a:p>
            <a:pPr marL="342900" indent="-342900" algn="l">
              <a:buFont typeface="Arial" charset="0"/>
              <a:buNone/>
            </a:pP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Sadarbības tīklu rezultāts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27405" y="2256499"/>
            <a:ext cx="3173191" cy="26266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pašvaldību mārketinga stratēģijas, </a:t>
            </a:r>
          </a:p>
          <a:p>
            <a:pPr marL="0" indent="0">
              <a:buFont typeface="Arial" charset="0"/>
              <a:buNone/>
            </a:pP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 nozaru stratēģijas vai pakalpojumu uzlabojumu plāni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1600" y="2076467"/>
            <a:ext cx="4012111" cy="3009083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7" y="4644795"/>
            <a:ext cx="2552055" cy="1914041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43" y="4644795"/>
            <a:ext cx="2510463" cy="1882847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694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4012554" y="2907218"/>
            <a:ext cx="44497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3">
              <a:spcBef>
                <a:spcPts val="1200"/>
              </a:spcBef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BLIS (</a:t>
            </a:r>
            <a:r>
              <a:rPr lang="lv-LV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Benchlearning </a:t>
            </a:r>
            <a:r>
              <a:rPr lang="lv-LV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  <a:r>
              <a:rPr lang="lv-LV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457200" lvl="3">
              <a:spcBef>
                <a:spcPts val="1200"/>
              </a:spcBef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http://blis.lps.lv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3">
              <a:spcBef>
                <a:spcPts val="1200"/>
              </a:spcBef>
            </a:pPr>
            <a:endParaRPr lang="lv-LV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033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sz="2000" i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lv-LV" alt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432086" y="433331"/>
            <a:ext cx="59421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sz="2400" b="1" dirty="0"/>
              <a:t>	</a:t>
            </a: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Izveidota salīdzināmo datu bāze </a:t>
            </a:r>
            <a:endParaRPr lang="fr-FR" sz="28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413" y="2441497"/>
            <a:ext cx="3451121" cy="3451154"/>
          </a:xfrm>
          <a:prstGeom prst="rect">
            <a:avLst/>
          </a:prstGeom>
          <a:ln w="22225" cmpd="dbl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945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609600" y="1716521"/>
            <a:ext cx="806245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Vietējās pašvaldības vadīšanai nepieciešamie statistikas rādītāji</a:t>
            </a:r>
          </a:p>
          <a:p>
            <a:pPr marL="8001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Pašvaldības vidēja termiņa budžeta veidošanas iespējas un pielietojumi</a:t>
            </a:r>
          </a:p>
          <a:p>
            <a:pPr marL="8001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Pašvaldības iespējas ietekmēt vietējās ekonomikas attīstību</a:t>
            </a:r>
          </a:p>
          <a:p>
            <a:pPr marL="8001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Pašvaldības sociālās uzņēmējdarbības iespējas un privātās sociālās uzņēmējdarbības izmantošanas iespējas pašvaldības mērķiem</a:t>
            </a:r>
          </a:p>
          <a:p>
            <a:pPr marL="8001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Rezultatīvo rādītāju iegūšanas iespējas izmantojot pašvaldību budžeta informāciju</a:t>
            </a:r>
          </a:p>
          <a:p>
            <a:pPr marL="457200" lvl="3">
              <a:spcBef>
                <a:spcPts val="1200"/>
              </a:spcBef>
            </a:pPr>
            <a:endParaRPr lang="lv-LV" sz="2400" dirty="0"/>
          </a:p>
          <a:p>
            <a:pPr marL="457200" lvl="3">
              <a:spcBef>
                <a:spcPts val="1200"/>
              </a:spcBef>
            </a:pPr>
            <a:endParaRPr lang="lv-LV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033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sz="2000" i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lv-LV" alt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308100" y="482716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3">
              <a:spcBef>
                <a:spcPts val="1200"/>
              </a:spcBef>
            </a:pP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Zinātniskie pētījumi </a:t>
            </a:r>
          </a:p>
        </p:txBody>
      </p:sp>
    </p:spTree>
    <p:extLst>
      <p:ext uri="{BB962C8B-B14F-4D97-AF65-F5344CB8AC3E}">
        <p14:creationId xmlns:p14="http://schemas.microsoft.com/office/powerpoint/2010/main" val="191038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4513006" y="1774722"/>
            <a:ext cx="391344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Tīklu dalībnieku apmācība par pašvaldību stratēģisko vadīšanu </a:t>
            </a:r>
            <a:endParaRPr lang="lv-LV" sz="2000" i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2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Klientu apmierinātības aptauju veikšanu pašvaldību sniegto pakalpojumu kvalitātes novērtēšanai</a:t>
            </a:r>
          </a:p>
          <a:p>
            <a:pPr marL="457200" lvl="2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Efektīva komandas sadarbība</a:t>
            </a:r>
          </a:p>
          <a:p>
            <a:pPr marL="457200" lvl="2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Efektīva komunikācija ar klientu</a:t>
            </a: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308100" y="482716"/>
            <a:ext cx="5829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lv-LV" sz="2400" b="1" dirty="0"/>
              <a:t>	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Mācību semināri</a:t>
            </a:r>
            <a:endParaRPr lang="fr-FR" sz="24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charset="0"/>
              <a:buNone/>
            </a:pPr>
            <a:endParaRPr lang="fr-FR" sz="24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38" y="1926184"/>
            <a:ext cx="2085744" cy="20857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07" y="4289725"/>
            <a:ext cx="3020643" cy="2265483"/>
          </a:xfrm>
          <a:prstGeom prst="rect">
            <a:avLst/>
          </a:prstGeom>
          <a:ln w="12700">
            <a:solidFill>
              <a:schemeClr val="tx2">
                <a:lumMod val="50000"/>
                <a:alpha val="98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27116" y="3337700"/>
            <a:ext cx="1954160" cy="1465620"/>
          </a:xfrm>
          <a:prstGeom prst="rect">
            <a:avLst/>
          </a:prstGeom>
          <a:ln>
            <a:solidFill>
              <a:schemeClr val="tx2">
                <a:lumMod val="50000"/>
                <a:alpha val="99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893141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95F42B52-8DB1-4505-AC89-E69E741DEBA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zes prezentācija ar NFI" id="{71B49CA2-F4F3-484B-A705-24AF2396AE88}" vid="{063337CA-D783-435A-9805-E19EE98D23A7}"/>
    </a:ext>
  </a:extLst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F1890333-4479-4F92-BDFE-29245E582EEE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NorwayGrants</Template>
  <TotalTime>2169</TotalTime>
  <Words>261</Words>
  <Application>Microsoft Office PowerPoint</Application>
  <PresentationFormat>On-screen Show (4:3)</PresentationFormat>
  <Paragraphs>50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Tahoma Bold</vt:lpstr>
      <vt:lpstr>Times New Roman</vt:lpstr>
      <vt:lpstr>Verdana</vt:lpstr>
      <vt:lpstr>Wingdings</vt:lpstr>
      <vt:lpstr>Conception personnalisée</vt:lpstr>
      <vt:lpstr>Thème Office</vt:lpstr>
      <vt:lpstr>1_Thème Office</vt:lpstr>
      <vt:lpstr>Lietpratīga pārvaldība un Latvijas pašvaldību veiktspējas uzlabošana</vt:lpstr>
      <vt:lpstr>PowerPoint Presentation</vt:lpstr>
      <vt:lpstr>PowerPoint Presentation</vt:lpstr>
      <vt:lpstr> Izveidoti pašvaldību sadarbības tīkli</vt:lpstr>
      <vt:lpstr>PowerPoint Presentation</vt:lpstr>
      <vt:lpstr>     Sadarbības tīklu rezultāts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Ligita Pudža</dc:creator>
  <cp:keywords>Norway grants</cp:keywords>
  <cp:lastModifiedBy>Ligita Pudža</cp:lastModifiedBy>
  <cp:revision>136</cp:revision>
  <cp:lastPrinted>2011-12-02T12:25:53Z</cp:lastPrinted>
  <dcterms:created xsi:type="dcterms:W3CDTF">2014-04-15T14:24:30Z</dcterms:created>
  <dcterms:modified xsi:type="dcterms:W3CDTF">2016-09-09T01:28:16Z</dcterms:modified>
</cp:coreProperties>
</file>